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5"/>
  </p:notesMasterIdLst>
  <p:handoutMasterIdLst>
    <p:handoutMasterId r:id="rId26"/>
  </p:handoutMasterIdLst>
  <p:sldIdLst>
    <p:sldId id="257" r:id="rId3"/>
    <p:sldId id="258" r:id="rId4"/>
    <p:sldId id="301" r:id="rId5"/>
    <p:sldId id="300" r:id="rId6"/>
    <p:sldId id="264" r:id="rId7"/>
    <p:sldId id="293" r:id="rId8"/>
    <p:sldId id="283" r:id="rId9"/>
    <p:sldId id="272" r:id="rId10"/>
    <p:sldId id="294" r:id="rId11"/>
    <p:sldId id="295" r:id="rId12"/>
    <p:sldId id="288" r:id="rId13"/>
    <p:sldId id="273" r:id="rId14"/>
    <p:sldId id="298" r:id="rId15"/>
    <p:sldId id="299" r:id="rId16"/>
    <p:sldId id="296" r:id="rId17"/>
    <p:sldId id="297" r:id="rId18"/>
    <p:sldId id="259" r:id="rId19"/>
    <p:sldId id="282" r:id="rId20"/>
    <p:sldId id="286" r:id="rId21"/>
    <p:sldId id="274" r:id="rId22"/>
    <p:sldId id="287" r:id="rId23"/>
    <p:sldId id="269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3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660"/>
  </p:normalViewPr>
  <p:slideViewPr>
    <p:cSldViewPr snapToGrid="0" snapToObjects="1">
      <p:cViewPr>
        <p:scale>
          <a:sx n="70" d="100"/>
          <a:sy n="70" d="100"/>
        </p:scale>
        <p:origin x="-1104" y="-4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92FAC-9C78-F742-B629-C59242ABE810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C10AB-66A7-764B-82C5-8CE7EBCFA3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362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D0D73-BCFD-4AD3-B99C-ECD6BE78CD2B}" type="datetimeFigureOut">
              <a:rPr lang="en-US" smtClean="0"/>
              <a:t>11/9/2016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5E60A-C9D2-49A4-8F12-E0D50D580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65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QEII and Union Square photos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6AD06-F506-4D45-95DF-A169A330DD45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179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QEII and Union Square photos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6AD06-F506-4D45-95DF-A169A330DD45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179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9E73-3E0F-5848-8B60-1ED67EBB9B99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ECF18-3DEA-9743-8025-BF43A35E81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33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9E73-3E0F-5848-8B60-1ED67EBB9B99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ECF18-3DEA-9743-8025-BF43A35E81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5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9E73-3E0F-5848-8B60-1ED67EBB9B99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ECF18-3DEA-9743-8025-BF43A35E81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6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5B7EA-C56A-D249-AA1C-5F903D4740E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11/9/2016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E9907-CDA3-4E4D-BC21-BA4886C739D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9E73-3E0F-5848-8B60-1ED67EBB9B99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ECF18-3DEA-9743-8025-BF43A35E81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3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9E73-3E0F-5848-8B60-1ED67EBB9B99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ECF18-3DEA-9743-8025-BF43A35E81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5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9E73-3E0F-5848-8B60-1ED67EBB9B99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ECF18-3DEA-9743-8025-BF43A35E81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51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9E73-3E0F-5848-8B60-1ED67EBB9B99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ECF18-3DEA-9743-8025-BF43A35E81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9E73-3E0F-5848-8B60-1ED67EBB9B99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ECF18-3DEA-9743-8025-BF43A35E81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9E73-3E0F-5848-8B60-1ED67EBB9B99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ECF18-3DEA-9743-8025-BF43A35E81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00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9E73-3E0F-5848-8B60-1ED67EBB9B99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ECF18-3DEA-9743-8025-BF43A35E81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0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9E73-3E0F-5848-8B60-1ED67EBB9B99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ECF18-3DEA-9743-8025-BF43A35E81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E9E73-3E0F-5848-8B60-1ED67EBB9B99}" type="datetimeFigureOut">
              <a:rPr lang="en-US" smtClean="0"/>
              <a:t>11/9/2016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ECF18-3DEA-9743-8025-BF43A35E811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9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D4BFE-5FF0-734D-8AE3-EDF50BD9994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11/9/2016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57248-9176-1447-865F-A75D476EA552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824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335930"/>
            <a:ext cx="8229600" cy="63623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Session Evaluations</a:t>
            </a:r>
            <a:endParaRPr lang="en-US" b="1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71621" y="2100936"/>
            <a:ext cx="7430168" cy="26294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We want to hear from you!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Open the app.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Locate your chosen session.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Click “Session Evaluation.”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rgbClr val="FFFFFF"/>
                </a:solidFill>
                <a:latin typeface="TisaOT"/>
                <a:cs typeface="TisaOT"/>
              </a:rPr>
              <a:t>Be sure to click “Finish.” It only takes a few seconds!</a:t>
            </a:r>
            <a:endParaRPr lang="en-US" sz="2300" dirty="0">
              <a:solidFill>
                <a:srgbClr val="FFFFFF"/>
              </a:solidFill>
              <a:latin typeface="TisaOT"/>
              <a:cs typeface="TisaOT"/>
            </a:endParaRPr>
          </a:p>
        </p:txBody>
      </p:sp>
    </p:spTree>
    <p:extLst>
      <p:ext uri="{BB962C8B-B14F-4D97-AF65-F5344CB8AC3E}">
        <p14:creationId xmlns:p14="http://schemas.microsoft.com/office/powerpoint/2010/main" val="185766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335930"/>
            <a:ext cx="8229600" cy="63623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Session Evaluations</a:t>
            </a:r>
            <a:endParaRPr lang="en-US" b="1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71621" y="2100936"/>
            <a:ext cx="7430168" cy="26294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We want to hear from you!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Open the app.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Locate your chosen session.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Click “Session Evaluation.”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rgbClr val="FFFFFF"/>
                </a:solidFill>
                <a:latin typeface="TisaOT"/>
                <a:cs typeface="TisaOT"/>
              </a:rPr>
              <a:t>Be sure to click “Finish.” It only takes a few seconds!</a:t>
            </a:r>
            <a:endParaRPr lang="en-US" sz="2300" dirty="0">
              <a:solidFill>
                <a:srgbClr val="FFFFFF"/>
              </a:solidFill>
              <a:latin typeface="TisaOT"/>
              <a:cs typeface="TisaOT"/>
            </a:endParaRPr>
          </a:p>
        </p:txBody>
      </p:sp>
    </p:spTree>
    <p:extLst>
      <p:ext uri="{BB962C8B-B14F-4D97-AF65-F5344CB8AC3E}">
        <p14:creationId xmlns:p14="http://schemas.microsoft.com/office/powerpoint/2010/main" val="81273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876398" y="1380449"/>
            <a:ext cx="5391205" cy="1007021"/>
          </a:xfrm>
          <a:solidFill>
            <a:srgbClr val="E83334"/>
          </a:solidFill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Brandon Grotesque Regular"/>
                <a:cs typeface="Brandon Grotesque Regular"/>
              </a:rPr>
              <a:t>Pauly Comtois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66634" y="2736306"/>
            <a:ext cx="7410733" cy="677058"/>
          </a:xfrm>
          <a:solidFill>
            <a:srgbClr val="E83334"/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  <a:latin typeface="TisaOT"/>
                <a:cs typeface="TisaOT"/>
              </a:rPr>
              <a:t>VP </a:t>
            </a:r>
            <a:r>
              <a:rPr lang="en-US" dirty="0" smtClean="0">
                <a:solidFill>
                  <a:srgbClr val="FFFFFF"/>
                </a:solidFill>
                <a:latin typeface="TisaOT"/>
                <a:cs typeface="TisaOT"/>
              </a:rPr>
              <a:t>Devops, Hearst</a:t>
            </a:r>
            <a:endParaRPr lang="en-US" dirty="0">
              <a:solidFill>
                <a:srgbClr val="FFFFFF"/>
              </a:solidFill>
              <a:latin typeface="TisaOT"/>
              <a:cs typeface="TisaOT"/>
            </a:endParaRPr>
          </a:p>
        </p:txBody>
      </p:sp>
    </p:spTree>
    <p:extLst>
      <p:ext uri="{BB962C8B-B14F-4D97-AF65-F5344CB8AC3E}">
        <p14:creationId xmlns:p14="http://schemas.microsoft.com/office/powerpoint/2010/main" val="207392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335930"/>
            <a:ext cx="8229600" cy="63623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Session Evaluations</a:t>
            </a:r>
            <a:endParaRPr lang="en-US" b="1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71621" y="2100936"/>
            <a:ext cx="7430168" cy="26294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We want to hear from you!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Open the app.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Locate your chosen session.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Click “Session Evaluation.”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rgbClr val="FFFFFF"/>
                </a:solidFill>
                <a:latin typeface="TisaOT"/>
                <a:cs typeface="TisaOT"/>
              </a:rPr>
              <a:t>Be sure to click “Finish.” It only takes a few seconds!</a:t>
            </a:r>
            <a:endParaRPr lang="en-US" sz="2300" dirty="0">
              <a:solidFill>
                <a:srgbClr val="FFFFFF"/>
              </a:solidFill>
              <a:latin typeface="TisaOT"/>
              <a:cs typeface="TisaOT"/>
            </a:endParaRPr>
          </a:p>
        </p:txBody>
      </p:sp>
    </p:spTree>
    <p:extLst>
      <p:ext uri="{BB962C8B-B14F-4D97-AF65-F5344CB8AC3E}">
        <p14:creationId xmlns:p14="http://schemas.microsoft.com/office/powerpoint/2010/main" val="366488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876398" y="1380449"/>
            <a:ext cx="5391205" cy="1007021"/>
          </a:xfrm>
          <a:solidFill>
            <a:srgbClr val="E83334"/>
          </a:solidFill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Dominica DeGrandis</a:t>
            </a:r>
            <a:endParaRPr lang="en-US" sz="4800" b="1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66634" y="2736306"/>
            <a:ext cx="7410733" cy="677058"/>
          </a:xfrm>
          <a:solidFill>
            <a:srgbClr val="E83334"/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  <a:latin typeface="TisaOT"/>
                <a:cs typeface="TisaOT"/>
              </a:rPr>
              <a:t>Director, Training &amp; </a:t>
            </a:r>
            <a:r>
              <a:rPr lang="en-US" dirty="0" smtClean="0">
                <a:solidFill>
                  <a:srgbClr val="FFFFFF"/>
                </a:solidFill>
                <a:latin typeface="TisaOT"/>
                <a:cs typeface="TisaOT"/>
              </a:rPr>
              <a:t>Coaching, LeanKit</a:t>
            </a:r>
            <a:endParaRPr lang="en-US" dirty="0">
              <a:solidFill>
                <a:srgbClr val="FFFFFF"/>
              </a:solidFill>
              <a:latin typeface="TisaOT"/>
              <a:cs typeface="TisaOT"/>
            </a:endParaRPr>
          </a:p>
        </p:txBody>
      </p:sp>
    </p:spTree>
    <p:extLst>
      <p:ext uri="{BB962C8B-B14F-4D97-AF65-F5344CB8AC3E}">
        <p14:creationId xmlns:p14="http://schemas.microsoft.com/office/powerpoint/2010/main" val="243986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335930"/>
            <a:ext cx="8229600" cy="63623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Session Evaluations</a:t>
            </a:r>
            <a:endParaRPr lang="en-US" b="1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71621" y="2100936"/>
            <a:ext cx="7430168" cy="26294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We want to hear from you!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Open the app.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Locate your chosen session.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Click “Session Evaluation.”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rgbClr val="FFFFFF"/>
                </a:solidFill>
                <a:latin typeface="TisaOT"/>
                <a:cs typeface="TisaOT"/>
              </a:rPr>
              <a:t>Be sure to click “Finish.” It only takes a few seconds!</a:t>
            </a:r>
            <a:endParaRPr lang="en-US" sz="2300" dirty="0">
              <a:solidFill>
                <a:srgbClr val="FFFFFF"/>
              </a:solidFill>
              <a:latin typeface="TisaOT"/>
              <a:cs typeface="TisaOT"/>
            </a:endParaRPr>
          </a:p>
        </p:txBody>
      </p:sp>
    </p:spTree>
    <p:extLst>
      <p:ext uri="{BB962C8B-B14F-4D97-AF65-F5344CB8AC3E}">
        <p14:creationId xmlns:p14="http://schemas.microsoft.com/office/powerpoint/2010/main" val="335456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304005" y="1380449"/>
            <a:ext cx="4535991" cy="1007021"/>
          </a:xfrm>
          <a:solidFill>
            <a:srgbClr val="E83334"/>
          </a:solidFill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Brandon Grotesque Regular"/>
                <a:cs typeface="Brandon Grotesque Regular"/>
              </a:rPr>
              <a:t>Michael Nygard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66634" y="2736306"/>
            <a:ext cx="7410733" cy="677058"/>
          </a:xfrm>
          <a:solidFill>
            <a:srgbClr val="E83334"/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  <a:latin typeface="TisaOT"/>
                <a:cs typeface="TisaOT"/>
              </a:rPr>
              <a:t>VP, Customer </a:t>
            </a:r>
            <a:r>
              <a:rPr lang="en-US" dirty="0" smtClean="0">
                <a:solidFill>
                  <a:srgbClr val="FFFFFF"/>
                </a:solidFill>
                <a:latin typeface="TisaOT"/>
                <a:cs typeface="TisaOT"/>
              </a:rPr>
              <a:t>Solutions, </a:t>
            </a:r>
            <a:r>
              <a:rPr lang="en-US" dirty="0">
                <a:solidFill>
                  <a:srgbClr val="FFFFFF"/>
                </a:solidFill>
                <a:latin typeface="TisaOT"/>
                <a:cs typeface="TisaOT"/>
              </a:rPr>
              <a:t>Cognitect Inc.</a:t>
            </a:r>
          </a:p>
        </p:txBody>
      </p:sp>
    </p:spTree>
    <p:extLst>
      <p:ext uri="{BB962C8B-B14F-4D97-AF65-F5344CB8AC3E}">
        <p14:creationId xmlns:p14="http://schemas.microsoft.com/office/powerpoint/2010/main" val="379974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335930"/>
            <a:ext cx="8229600" cy="63623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Session Evaluations</a:t>
            </a:r>
            <a:endParaRPr lang="en-US" b="1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71621" y="2100936"/>
            <a:ext cx="7430168" cy="26294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We want to hear from you!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Open the app.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Locate your chosen session.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Click “Session Evaluation.”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rgbClr val="FFFFFF"/>
                </a:solidFill>
                <a:latin typeface="TisaOT"/>
                <a:cs typeface="TisaOT"/>
              </a:rPr>
              <a:t>Be sure to click “Finish.” It only takes a few seconds!</a:t>
            </a:r>
            <a:endParaRPr lang="en-US" sz="2300" dirty="0">
              <a:solidFill>
                <a:srgbClr val="FFFFFF"/>
              </a:solidFill>
              <a:latin typeface="TisaOT"/>
              <a:cs typeface="TisaOT"/>
            </a:endParaRPr>
          </a:p>
        </p:txBody>
      </p:sp>
    </p:spTree>
    <p:extLst>
      <p:ext uri="{BB962C8B-B14F-4D97-AF65-F5344CB8AC3E}">
        <p14:creationId xmlns:p14="http://schemas.microsoft.com/office/powerpoint/2010/main" val="252438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46697" y="1380449"/>
            <a:ext cx="5250607" cy="1007021"/>
          </a:xfrm>
          <a:solidFill>
            <a:srgbClr val="E83334"/>
          </a:solidFill>
        </p:spPr>
        <p:txBody>
          <a:bodyPr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Brandon Grotesque Regular"/>
                <a:cs typeface="Brandon Grotesque Regular"/>
              </a:rPr>
              <a:t>Adrian </a:t>
            </a:r>
            <a:r>
              <a:rPr lang="en-US" sz="4800" b="1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Cockcroft</a:t>
            </a:r>
            <a:endParaRPr lang="en-US" sz="4800" b="1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599916" y="2736306"/>
            <a:ext cx="5944168" cy="677058"/>
          </a:xfrm>
          <a:solidFill>
            <a:srgbClr val="E83334"/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  <a:latin typeface="TisaOT"/>
                <a:cs typeface="TisaOT"/>
              </a:rPr>
              <a:t>Amazon Web Services</a:t>
            </a:r>
            <a:endParaRPr lang="en-US" dirty="0">
              <a:solidFill>
                <a:srgbClr val="FFFFFF"/>
              </a:solidFill>
              <a:latin typeface="TisaOT"/>
              <a:cs typeface="TisaOT"/>
            </a:endParaRPr>
          </a:p>
        </p:txBody>
      </p:sp>
    </p:spTree>
    <p:extLst>
      <p:ext uri="{BB962C8B-B14F-4D97-AF65-F5344CB8AC3E}">
        <p14:creationId xmlns:p14="http://schemas.microsoft.com/office/powerpoint/2010/main" val="238931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335930"/>
            <a:ext cx="8229600" cy="63623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Session Evaluations</a:t>
            </a:r>
            <a:endParaRPr lang="en-US" b="1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71621" y="2100936"/>
            <a:ext cx="7430168" cy="26294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We want to hear from you!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Open the app.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Locate your chosen session.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Click “Session Evaluation.”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rgbClr val="FFFFFF"/>
                </a:solidFill>
                <a:latin typeface="TisaOT"/>
                <a:cs typeface="TisaOT"/>
              </a:rPr>
              <a:t>Be sure to click “Finish.” It only takes a few seconds!</a:t>
            </a:r>
            <a:endParaRPr lang="en-US" sz="2300" dirty="0">
              <a:solidFill>
                <a:srgbClr val="FFFFFF"/>
              </a:solidFill>
              <a:latin typeface="TisaOT"/>
              <a:cs typeface="TisaOT"/>
            </a:endParaRPr>
          </a:p>
        </p:txBody>
      </p:sp>
    </p:spTree>
    <p:extLst>
      <p:ext uri="{BB962C8B-B14F-4D97-AF65-F5344CB8AC3E}">
        <p14:creationId xmlns:p14="http://schemas.microsoft.com/office/powerpoint/2010/main" val="289481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636197" y="1380449"/>
            <a:ext cx="3871606" cy="1007021"/>
          </a:xfrm>
          <a:solidFill>
            <a:srgbClr val="E83334"/>
          </a:solidFill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Jason Cox</a:t>
            </a:r>
            <a:endParaRPr lang="en-US" sz="5400" b="1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66382" y="2736306"/>
            <a:ext cx="8011236" cy="677058"/>
          </a:xfrm>
          <a:solidFill>
            <a:srgbClr val="E83334"/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latin typeface="TisaOT"/>
                <a:cs typeface="TisaOT"/>
              </a:rPr>
              <a:t>Director, Systems </a:t>
            </a:r>
            <a:r>
              <a:rPr lang="en-US" sz="2400" dirty="0" smtClean="0">
                <a:solidFill>
                  <a:srgbClr val="FFFFFF"/>
                </a:solidFill>
                <a:latin typeface="TisaOT"/>
                <a:cs typeface="TisaOT"/>
              </a:rPr>
              <a:t>Engineering, The </a:t>
            </a:r>
            <a:r>
              <a:rPr lang="en-US" sz="2400" dirty="0">
                <a:solidFill>
                  <a:srgbClr val="FFFFFF"/>
                </a:solidFill>
                <a:latin typeface="TisaOT"/>
                <a:cs typeface="TisaOT"/>
              </a:rPr>
              <a:t>Walt Disney Company</a:t>
            </a:r>
          </a:p>
        </p:txBody>
      </p:sp>
    </p:spTree>
    <p:extLst>
      <p:ext uri="{BB962C8B-B14F-4D97-AF65-F5344CB8AC3E}">
        <p14:creationId xmlns:p14="http://schemas.microsoft.com/office/powerpoint/2010/main" val="292428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464092" y="1380449"/>
            <a:ext cx="6215823" cy="1007021"/>
          </a:xfrm>
          <a:solidFill>
            <a:srgbClr val="E83334"/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Gene Kim</a:t>
            </a:r>
            <a:endParaRPr lang="en-US" b="1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07498" y="2736306"/>
            <a:ext cx="7329004" cy="677058"/>
          </a:xfrm>
          <a:solidFill>
            <a:srgbClr val="E83334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rgbClr val="FFFFFF"/>
                </a:solidFill>
                <a:latin typeface="TisaOT"/>
                <a:cs typeface="TisaOT"/>
              </a:rPr>
              <a:t>Founder, IT Revolution</a:t>
            </a:r>
            <a:endParaRPr lang="en-US" sz="2800" dirty="0">
              <a:solidFill>
                <a:srgbClr val="FFFFFF"/>
              </a:solidFill>
              <a:latin typeface="TisaOT"/>
              <a:cs typeface="TisaOT"/>
            </a:endParaRPr>
          </a:p>
        </p:txBody>
      </p:sp>
    </p:spTree>
    <p:extLst>
      <p:ext uri="{BB962C8B-B14F-4D97-AF65-F5344CB8AC3E}">
        <p14:creationId xmlns:p14="http://schemas.microsoft.com/office/powerpoint/2010/main" val="75849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335930"/>
            <a:ext cx="8229600" cy="63623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Session Evaluations</a:t>
            </a:r>
            <a:endParaRPr lang="en-US" b="1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71621" y="2100936"/>
            <a:ext cx="7430168" cy="26294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We want to hear from you!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Open the app.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Locate your chosen session.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Click “Session Evaluation.”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rgbClr val="FFFFFF"/>
                </a:solidFill>
                <a:latin typeface="TisaOT"/>
                <a:cs typeface="TisaOT"/>
              </a:rPr>
              <a:t>Be sure to click “Finish.” It only takes a few seconds!</a:t>
            </a:r>
            <a:endParaRPr lang="en-US" sz="2300" dirty="0">
              <a:solidFill>
                <a:srgbClr val="FFFFFF"/>
              </a:solidFill>
              <a:latin typeface="TisaOT"/>
              <a:cs typeface="TisaOT"/>
            </a:endParaRPr>
          </a:p>
        </p:txBody>
      </p:sp>
    </p:spTree>
    <p:extLst>
      <p:ext uri="{BB962C8B-B14F-4D97-AF65-F5344CB8AC3E}">
        <p14:creationId xmlns:p14="http://schemas.microsoft.com/office/powerpoint/2010/main" val="20612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464092" y="1380449"/>
            <a:ext cx="6215823" cy="1007021"/>
          </a:xfrm>
          <a:solidFill>
            <a:srgbClr val="E83334"/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Gene Kim</a:t>
            </a:r>
            <a:endParaRPr lang="en-US" b="1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07498" y="2736306"/>
            <a:ext cx="7329004" cy="677058"/>
          </a:xfrm>
          <a:solidFill>
            <a:srgbClr val="E83334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rgbClr val="FFFFFF"/>
                </a:solidFill>
                <a:latin typeface="TisaOT"/>
                <a:cs typeface="TisaOT"/>
              </a:rPr>
              <a:t>Founder, IT Revolution</a:t>
            </a:r>
            <a:endParaRPr lang="en-US" sz="2800" dirty="0">
              <a:solidFill>
                <a:srgbClr val="FFFFFF"/>
              </a:solidFill>
              <a:latin typeface="TisaOT"/>
              <a:cs typeface="TisaOT"/>
            </a:endParaRPr>
          </a:p>
        </p:txBody>
      </p:sp>
    </p:spTree>
    <p:extLst>
      <p:ext uri="{BB962C8B-B14F-4D97-AF65-F5344CB8AC3E}">
        <p14:creationId xmlns:p14="http://schemas.microsoft.com/office/powerpoint/2010/main" val="62935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335930"/>
            <a:ext cx="8229600" cy="63623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Session Evaluations</a:t>
            </a:r>
            <a:endParaRPr lang="en-US" b="1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71621" y="2100936"/>
            <a:ext cx="7430168" cy="26294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We want to hear from you!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Open the app.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Locate your chosen session.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Click “Session Evaluation.”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rgbClr val="FFFFFF"/>
                </a:solidFill>
                <a:latin typeface="TisaOT"/>
                <a:cs typeface="TisaOT"/>
              </a:rPr>
              <a:t>Be sure to click “Finish.” It only takes a few seconds!</a:t>
            </a:r>
            <a:endParaRPr lang="en-US" sz="2300" dirty="0">
              <a:solidFill>
                <a:srgbClr val="FFFFFF"/>
              </a:solidFill>
              <a:latin typeface="TisaOT"/>
              <a:cs typeface="TisaOT"/>
            </a:endParaRPr>
          </a:p>
        </p:txBody>
      </p:sp>
    </p:spTree>
    <p:extLst>
      <p:ext uri="{BB962C8B-B14F-4D97-AF65-F5344CB8AC3E}">
        <p14:creationId xmlns:p14="http://schemas.microsoft.com/office/powerpoint/2010/main" val="6216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7789"/>
            <a:ext cx="8229600" cy="655053"/>
          </a:xfrm>
        </p:spPr>
        <p:txBody>
          <a:bodyPr>
            <a:noAutofit/>
          </a:bodyPr>
          <a:lstStyle/>
          <a:p>
            <a:r>
              <a:rPr lang="en-US" sz="4600" b="1" dirty="0" smtClean="0">
                <a:latin typeface="Brandon Grotesque Regular"/>
                <a:cs typeface="Brandon Grotesque Regular"/>
              </a:rPr>
              <a:t>See you in 2017</a:t>
            </a:r>
            <a:endParaRPr lang="en-US" sz="4600" b="1" dirty="0">
              <a:latin typeface="Brandon Grotesque Regular"/>
              <a:cs typeface="Brandon Grotesque Regula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263" y="1266991"/>
            <a:ext cx="3843421" cy="3117849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en-US" sz="4649" b="1" dirty="0" smtClean="0">
                <a:solidFill>
                  <a:srgbClr val="ED4D47"/>
                </a:solidFill>
                <a:latin typeface="Brandon Grotesque Regular"/>
                <a:cs typeface="Brandon Grotesque Regular"/>
              </a:rPr>
              <a:t>DOES17</a:t>
            </a:r>
            <a:r>
              <a:rPr lang="en-US" sz="3800" b="1" dirty="0" smtClean="0">
                <a:latin typeface="Brandon Grotesque Regular"/>
                <a:cs typeface="Brandon Grotesque Regular"/>
              </a:rPr>
              <a:t> </a:t>
            </a:r>
          </a:p>
          <a:p>
            <a:pPr marL="0" indent="0" algn="r">
              <a:buNone/>
            </a:pPr>
            <a:r>
              <a:rPr lang="en-US" sz="2811" dirty="0" smtClean="0">
                <a:latin typeface="TisaOT"/>
                <a:cs typeface="TisaOT"/>
              </a:rPr>
              <a:t>June 5 &amp; 6, 2017</a:t>
            </a:r>
          </a:p>
          <a:p>
            <a:pPr marL="0" indent="0" algn="r">
              <a:buNone/>
            </a:pPr>
            <a:r>
              <a:rPr lang="en-US" sz="2811" dirty="0" smtClean="0">
                <a:latin typeface="TisaOT"/>
                <a:cs typeface="TisaOT"/>
              </a:rPr>
              <a:t>QEII Centre, London</a:t>
            </a:r>
          </a:p>
          <a:p>
            <a:pPr marL="0" indent="0" algn="r">
              <a:buNone/>
            </a:pPr>
            <a:endParaRPr lang="en-US" dirty="0" smtClean="0">
              <a:latin typeface="TisaOT"/>
              <a:cs typeface="TisaOT"/>
            </a:endParaRPr>
          </a:p>
          <a:p>
            <a:pPr marL="0" indent="0" algn="r">
              <a:buNone/>
            </a:pPr>
            <a:r>
              <a:rPr lang="en-US" sz="2811" dirty="0" smtClean="0">
                <a:latin typeface="TisaOT"/>
                <a:cs typeface="TisaOT"/>
              </a:rPr>
              <a:t>November 13–15, 2017</a:t>
            </a:r>
          </a:p>
          <a:p>
            <a:pPr marL="0" indent="0" algn="r">
              <a:buNone/>
            </a:pPr>
            <a:r>
              <a:rPr lang="en-US" sz="2811" dirty="0" smtClean="0">
                <a:latin typeface="TisaOT"/>
                <a:cs typeface="TisaOT"/>
              </a:rPr>
              <a:t>Hilton Union Square, </a:t>
            </a:r>
          </a:p>
          <a:p>
            <a:pPr marL="0" indent="0" algn="r">
              <a:buNone/>
            </a:pPr>
            <a:r>
              <a:rPr lang="en-US" sz="2811" dirty="0" smtClean="0">
                <a:latin typeface="TisaOT"/>
                <a:cs typeface="TisaOT"/>
              </a:rPr>
              <a:t>San Francisco</a:t>
            </a:r>
            <a:endParaRPr lang="en-US" sz="2811" dirty="0">
              <a:latin typeface="TisaOT"/>
              <a:cs typeface="TisaOT"/>
            </a:endParaRPr>
          </a:p>
        </p:txBody>
      </p:sp>
      <p:pic>
        <p:nvPicPr>
          <p:cNvPr id="4" name="Picture 3" descr="hilton_union_squar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412" y="3148261"/>
            <a:ext cx="2876694" cy="1236579"/>
          </a:xfrm>
          <a:prstGeom prst="rect">
            <a:avLst/>
          </a:prstGeom>
        </p:spPr>
      </p:pic>
      <p:pic>
        <p:nvPicPr>
          <p:cNvPr id="5" name="Picture 4" descr="QEII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412" y="1266991"/>
            <a:ext cx="2413000" cy="1605742"/>
          </a:xfrm>
          <a:prstGeom prst="rect">
            <a:avLst/>
          </a:prstGeom>
        </p:spPr>
      </p:pic>
      <p:pic>
        <p:nvPicPr>
          <p:cNvPr id="1026" name="Picture 2" descr="C:\Users\Polar Beast\Desktop\DOES16SFO_ThankYou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7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7789"/>
            <a:ext cx="8229600" cy="655053"/>
          </a:xfrm>
        </p:spPr>
        <p:txBody>
          <a:bodyPr>
            <a:noAutofit/>
          </a:bodyPr>
          <a:lstStyle/>
          <a:p>
            <a:r>
              <a:rPr lang="en-US" sz="4600" b="1" dirty="0" smtClean="0">
                <a:latin typeface="Brandon Grotesque Regular"/>
                <a:cs typeface="Brandon Grotesque Regular"/>
              </a:rPr>
              <a:t>See you in 2017</a:t>
            </a:r>
            <a:endParaRPr lang="en-US" sz="4600" b="1" dirty="0">
              <a:latin typeface="Brandon Grotesque Regular"/>
              <a:cs typeface="Brandon Grotesque Regula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263" y="1266991"/>
            <a:ext cx="3843421" cy="3117849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en-US" sz="4649" b="1" dirty="0" smtClean="0">
                <a:solidFill>
                  <a:srgbClr val="ED4D47"/>
                </a:solidFill>
                <a:latin typeface="Brandon Grotesque Regular"/>
                <a:cs typeface="Brandon Grotesque Regular"/>
              </a:rPr>
              <a:t>DOES17</a:t>
            </a:r>
            <a:r>
              <a:rPr lang="en-US" sz="3800" b="1" dirty="0" smtClean="0">
                <a:latin typeface="Brandon Grotesque Regular"/>
                <a:cs typeface="Brandon Grotesque Regular"/>
              </a:rPr>
              <a:t> </a:t>
            </a:r>
          </a:p>
          <a:p>
            <a:pPr marL="0" indent="0" algn="r">
              <a:buNone/>
            </a:pPr>
            <a:r>
              <a:rPr lang="en-US" sz="2811" dirty="0" smtClean="0">
                <a:latin typeface="TisaOT"/>
                <a:cs typeface="TisaOT"/>
              </a:rPr>
              <a:t>June 5 &amp; 6, 2017</a:t>
            </a:r>
          </a:p>
          <a:p>
            <a:pPr marL="0" indent="0" algn="r">
              <a:buNone/>
            </a:pPr>
            <a:r>
              <a:rPr lang="en-US" sz="2811" dirty="0" smtClean="0">
                <a:latin typeface="TisaOT"/>
                <a:cs typeface="TisaOT"/>
              </a:rPr>
              <a:t>QEII Centre, London</a:t>
            </a:r>
          </a:p>
          <a:p>
            <a:pPr marL="0" indent="0" algn="r">
              <a:buNone/>
            </a:pPr>
            <a:endParaRPr lang="en-US" dirty="0" smtClean="0">
              <a:latin typeface="TisaOT"/>
              <a:cs typeface="TisaOT"/>
            </a:endParaRPr>
          </a:p>
          <a:p>
            <a:pPr marL="0" indent="0" algn="r">
              <a:buNone/>
            </a:pPr>
            <a:r>
              <a:rPr lang="en-US" sz="2811" dirty="0" smtClean="0">
                <a:latin typeface="TisaOT"/>
                <a:cs typeface="TisaOT"/>
              </a:rPr>
              <a:t>November 13–15, 2017</a:t>
            </a:r>
          </a:p>
          <a:p>
            <a:pPr marL="0" indent="0" algn="r">
              <a:buNone/>
            </a:pPr>
            <a:r>
              <a:rPr lang="en-US" sz="2811" dirty="0" smtClean="0">
                <a:latin typeface="TisaOT"/>
                <a:cs typeface="TisaOT"/>
              </a:rPr>
              <a:t>Hilton Union Square, </a:t>
            </a:r>
          </a:p>
          <a:p>
            <a:pPr marL="0" indent="0" algn="r">
              <a:buNone/>
            </a:pPr>
            <a:r>
              <a:rPr lang="en-US" sz="2811" dirty="0" smtClean="0">
                <a:latin typeface="TisaOT"/>
                <a:cs typeface="TisaOT"/>
              </a:rPr>
              <a:t>San Francisco</a:t>
            </a:r>
            <a:endParaRPr lang="en-US" sz="2811" dirty="0">
              <a:latin typeface="TisaOT"/>
              <a:cs typeface="TisaOT"/>
            </a:endParaRPr>
          </a:p>
        </p:txBody>
      </p:sp>
      <p:pic>
        <p:nvPicPr>
          <p:cNvPr id="4" name="Picture 3" descr="hilton_union_squar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412" y="3148261"/>
            <a:ext cx="2876694" cy="1236579"/>
          </a:xfrm>
          <a:prstGeom prst="rect">
            <a:avLst/>
          </a:prstGeom>
        </p:spPr>
      </p:pic>
      <p:pic>
        <p:nvPicPr>
          <p:cNvPr id="5" name="Picture 4" descr="QEII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412" y="1266991"/>
            <a:ext cx="2413000" cy="16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464092" y="1380449"/>
            <a:ext cx="6215823" cy="1007021"/>
          </a:xfrm>
          <a:solidFill>
            <a:srgbClr val="E83334"/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Gene Kim &amp; Steve Brodie</a:t>
            </a:r>
            <a:endParaRPr lang="en-US" b="1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07498" y="2736306"/>
            <a:ext cx="7329004" cy="677058"/>
          </a:xfrm>
          <a:solidFill>
            <a:srgbClr val="E83334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rgbClr val="FFFFFF"/>
                </a:solidFill>
                <a:latin typeface="TisaOT"/>
                <a:cs typeface="TisaOT"/>
              </a:rPr>
              <a:t>Founder, IT Revolution | CEO, Electric Cloud</a:t>
            </a:r>
            <a:endParaRPr lang="en-US" sz="2800" dirty="0">
              <a:solidFill>
                <a:srgbClr val="FFFFFF"/>
              </a:solidFill>
              <a:latin typeface="TisaOT"/>
              <a:cs typeface="TisaOT"/>
            </a:endParaRPr>
          </a:p>
        </p:txBody>
      </p:sp>
    </p:spTree>
    <p:extLst>
      <p:ext uri="{BB962C8B-B14F-4D97-AF65-F5344CB8AC3E}">
        <p14:creationId xmlns:p14="http://schemas.microsoft.com/office/powerpoint/2010/main" val="153519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335930"/>
            <a:ext cx="8229600" cy="63623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Session Evaluations</a:t>
            </a:r>
            <a:endParaRPr lang="en-US" b="1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71621" y="2100936"/>
            <a:ext cx="7430168" cy="26294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We want to hear from you!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Open the app.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Locate your chosen session.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Click “Session Evaluation.”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rgbClr val="FFFFFF"/>
                </a:solidFill>
                <a:latin typeface="TisaOT"/>
                <a:cs typeface="TisaOT"/>
              </a:rPr>
              <a:t>Be sure to click “Finish.” It only takes a few seconds!</a:t>
            </a:r>
            <a:endParaRPr lang="en-US" sz="2300" dirty="0">
              <a:solidFill>
                <a:srgbClr val="FFFFFF"/>
              </a:solidFill>
              <a:latin typeface="TisaOT"/>
              <a:cs typeface="TisaOT"/>
            </a:endParaRPr>
          </a:p>
        </p:txBody>
      </p:sp>
    </p:spTree>
    <p:extLst>
      <p:ext uri="{BB962C8B-B14F-4D97-AF65-F5344CB8AC3E}">
        <p14:creationId xmlns:p14="http://schemas.microsoft.com/office/powerpoint/2010/main" val="25853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464092" y="1380449"/>
            <a:ext cx="6215823" cy="1007021"/>
          </a:xfrm>
          <a:solidFill>
            <a:srgbClr val="E83334"/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Gene Kim &amp; Sam Fell</a:t>
            </a:r>
            <a:endParaRPr lang="en-US" b="1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07498" y="2736306"/>
            <a:ext cx="7329004" cy="677058"/>
          </a:xfrm>
          <a:solidFill>
            <a:srgbClr val="E83334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rgbClr val="FFFFFF"/>
                </a:solidFill>
                <a:latin typeface="TisaOT"/>
                <a:cs typeface="TisaOT"/>
              </a:rPr>
              <a:t>Founder, IT Revolution | VP, Electric Cloud</a:t>
            </a:r>
            <a:endParaRPr lang="en-US" sz="2800" dirty="0">
              <a:solidFill>
                <a:srgbClr val="FFFFFF"/>
              </a:solidFill>
              <a:latin typeface="TisaOT"/>
              <a:cs typeface="TisaOT"/>
            </a:endParaRPr>
          </a:p>
        </p:txBody>
      </p:sp>
    </p:spTree>
    <p:extLst>
      <p:ext uri="{BB962C8B-B14F-4D97-AF65-F5344CB8AC3E}">
        <p14:creationId xmlns:p14="http://schemas.microsoft.com/office/powerpoint/2010/main" val="89153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335930"/>
            <a:ext cx="8229600" cy="63623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Session Evaluations</a:t>
            </a:r>
            <a:endParaRPr lang="en-US" b="1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71621" y="2100936"/>
            <a:ext cx="7430168" cy="26294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We want to hear from you!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Open the app.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Locate your chosen session.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chemeClr val="bg1"/>
                </a:solidFill>
                <a:latin typeface="TisaOT"/>
                <a:cs typeface="TisaOT"/>
              </a:rPr>
              <a:t>Click “Session Evaluation.”</a:t>
            </a:r>
          </a:p>
          <a:p>
            <a:pPr marL="514350" indent="-514350">
              <a:buClr>
                <a:srgbClr val="ED4D47"/>
              </a:buClr>
              <a:buAutoNum type="arabicParenR"/>
            </a:pPr>
            <a:r>
              <a:rPr lang="en-US" sz="2300" dirty="0" smtClean="0">
                <a:solidFill>
                  <a:srgbClr val="FFFFFF"/>
                </a:solidFill>
                <a:latin typeface="TisaOT"/>
                <a:cs typeface="TisaOT"/>
              </a:rPr>
              <a:t>Be sure to click “Finish.” It only takes a few seconds!</a:t>
            </a:r>
            <a:endParaRPr lang="en-US" sz="2300" dirty="0">
              <a:solidFill>
                <a:srgbClr val="FFFFFF"/>
              </a:solidFill>
              <a:latin typeface="TisaOT"/>
              <a:cs typeface="TisaOT"/>
            </a:endParaRPr>
          </a:p>
        </p:txBody>
      </p:sp>
    </p:spTree>
    <p:extLst>
      <p:ext uri="{BB962C8B-B14F-4D97-AF65-F5344CB8AC3E}">
        <p14:creationId xmlns:p14="http://schemas.microsoft.com/office/powerpoint/2010/main" val="44105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09146" y="1380449"/>
            <a:ext cx="6925709" cy="1007021"/>
          </a:xfrm>
          <a:solidFill>
            <a:srgbClr val="E83334"/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randon Grotesque Regular"/>
                <a:cs typeface="Brandon Grotesque Regular"/>
              </a:rPr>
              <a:t>Rosalind </a:t>
            </a:r>
            <a:r>
              <a:rPr lang="en-US" sz="4000" b="1" dirty="0" smtClean="0">
                <a:solidFill>
                  <a:schemeClr val="bg1"/>
                </a:solidFill>
                <a:latin typeface="Brandon Grotesque Regular"/>
                <a:cs typeface="Brandon Grotesque Regular"/>
              </a:rPr>
              <a:t>Radcliffe &amp; Rich Jackson</a:t>
            </a:r>
            <a:endParaRPr lang="en-US" sz="4000" b="1" dirty="0">
              <a:solidFill>
                <a:schemeClr val="bg1"/>
              </a:solidFill>
              <a:latin typeface="Brandon Grotesque Regular"/>
              <a:cs typeface="Brandon Grotesque Regula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14422" y="2736306"/>
            <a:ext cx="7515156" cy="677058"/>
          </a:xfrm>
          <a:solidFill>
            <a:srgbClr val="E83334"/>
          </a:solidFill>
        </p:spPr>
        <p:txBody>
          <a:bodyPr anchor="ctr"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rgbClr val="FFFFFF"/>
                </a:solidFill>
                <a:latin typeface="TisaOT"/>
                <a:cs typeface="TisaOT"/>
              </a:rPr>
              <a:t>Distinguished Engineer, Chief Architect for </a:t>
            </a:r>
            <a:r>
              <a:rPr lang="en-US" sz="2800" dirty="0" smtClean="0">
                <a:solidFill>
                  <a:srgbClr val="FFFFFF"/>
                </a:solidFill>
                <a:latin typeface="TisaOT"/>
                <a:cs typeface="TisaOT"/>
              </a:rPr>
              <a:t>Devops, IBM</a:t>
            </a:r>
          </a:p>
          <a:p>
            <a:pPr marL="0" indent="0" algn="ctr">
              <a:buNone/>
            </a:pPr>
            <a:r>
              <a:rPr lang="en-US" sz="2800" dirty="0" smtClean="0">
                <a:solidFill>
                  <a:srgbClr val="FFFFFF"/>
                </a:solidFill>
                <a:latin typeface="TisaOT"/>
                <a:cs typeface="TisaOT"/>
              </a:rPr>
              <a:t>Principal </a:t>
            </a:r>
            <a:r>
              <a:rPr lang="en-US" sz="2800" dirty="0">
                <a:solidFill>
                  <a:srgbClr val="FFFFFF"/>
                </a:solidFill>
                <a:latin typeface="TisaOT"/>
                <a:cs typeface="TisaOT"/>
              </a:rPr>
              <a:t>Systems </a:t>
            </a:r>
            <a:r>
              <a:rPr lang="en-US" sz="2800" dirty="0" smtClean="0">
                <a:solidFill>
                  <a:srgbClr val="FFFFFF"/>
                </a:solidFill>
                <a:latin typeface="TisaOT"/>
                <a:cs typeface="TisaOT"/>
              </a:rPr>
              <a:t>Engineer, Walmart Technology</a:t>
            </a:r>
            <a:endParaRPr lang="en-US" sz="2800" dirty="0">
              <a:solidFill>
                <a:srgbClr val="FFFFFF"/>
              </a:solidFill>
              <a:latin typeface="TisaOT"/>
              <a:cs typeface="TisaOT"/>
            </a:endParaRPr>
          </a:p>
        </p:txBody>
      </p:sp>
    </p:spTree>
    <p:extLst>
      <p:ext uri="{BB962C8B-B14F-4D97-AF65-F5344CB8AC3E}">
        <p14:creationId xmlns:p14="http://schemas.microsoft.com/office/powerpoint/2010/main" val="314137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ES16SFO_speaker_intr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OES-16-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DOES16SFO_speaker_intros</Template>
  <TotalTime>357</TotalTime>
  <Words>533</Words>
  <Application>Microsoft Office PowerPoint</Application>
  <PresentationFormat>On-screen Show (16:9)</PresentationFormat>
  <Paragraphs>101</Paragraphs>
  <Slides>22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DOES16SFO_speaker_intros</vt:lpstr>
      <vt:lpstr>DOES-16-theme</vt:lpstr>
      <vt:lpstr>Session Evaluations</vt:lpstr>
      <vt:lpstr>Gene Kim</vt:lpstr>
      <vt:lpstr>See you in 2017</vt:lpstr>
      <vt:lpstr>See you in 2017</vt:lpstr>
      <vt:lpstr>Gene Kim &amp; Steve Brodie</vt:lpstr>
      <vt:lpstr>Session Evaluations</vt:lpstr>
      <vt:lpstr>Gene Kim &amp; Sam Fell</vt:lpstr>
      <vt:lpstr>Session Evaluations</vt:lpstr>
      <vt:lpstr>Rosalind Radcliffe &amp; Rich Jackson</vt:lpstr>
      <vt:lpstr>Session Evaluations</vt:lpstr>
      <vt:lpstr>Pauly Comtois</vt:lpstr>
      <vt:lpstr>Session Evaluations</vt:lpstr>
      <vt:lpstr>Dominica DeGrandis</vt:lpstr>
      <vt:lpstr>Session Evaluations</vt:lpstr>
      <vt:lpstr>Michael Nygard</vt:lpstr>
      <vt:lpstr>Session Evaluations</vt:lpstr>
      <vt:lpstr>Adrian Cockcroft</vt:lpstr>
      <vt:lpstr>Session Evaluations</vt:lpstr>
      <vt:lpstr>Jason Cox</vt:lpstr>
      <vt:lpstr>Session Evaluations</vt:lpstr>
      <vt:lpstr>Gene Kim</vt:lpstr>
      <vt:lpstr>Session Evaluations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 Kim &amp; Steve Brodie</dc:title>
  <dc:creator>Polar Beast</dc:creator>
  <cp:lastModifiedBy>Rental</cp:lastModifiedBy>
  <cp:revision>34</cp:revision>
  <dcterms:created xsi:type="dcterms:W3CDTF">2016-11-07T13:55:15Z</dcterms:created>
  <dcterms:modified xsi:type="dcterms:W3CDTF">2016-11-09T23:40:55Z</dcterms:modified>
</cp:coreProperties>
</file>